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sldIdLst>
    <p:sldId id="573" r:id="rId2"/>
    <p:sldId id="623" r:id="rId3"/>
    <p:sldId id="1227" r:id="rId4"/>
    <p:sldId id="541" r:id="rId5"/>
    <p:sldId id="552" r:id="rId6"/>
    <p:sldId id="569" r:id="rId7"/>
    <p:sldId id="553" r:id="rId8"/>
    <p:sldId id="555" r:id="rId9"/>
    <p:sldId id="556" r:id="rId10"/>
    <p:sldId id="570" r:id="rId11"/>
    <p:sldId id="1228" r:id="rId12"/>
    <p:sldId id="558" r:id="rId13"/>
    <p:sldId id="566" r:id="rId14"/>
    <p:sldId id="1229" r:id="rId15"/>
    <p:sldId id="1230" r:id="rId16"/>
    <p:sldId id="561" r:id="rId17"/>
    <p:sldId id="1231" r:id="rId18"/>
    <p:sldId id="436" r:id="rId19"/>
    <p:sldId id="437" r:id="rId20"/>
    <p:sldId id="438" r:id="rId21"/>
    <p:sldId id="353" r:id="rId22"/>
    <p:sldId id="439" r:id="rId23"/>
    <p:sldId id="643" r:id="rId24"/>
    <p:sldId id="443" r:id="rId25"/>
    <p:sldId id="444" r:id="rId26"/>
    <p:sldId id="440" r:id="rId27"/>
    <p:sldId id="445" r:id="rId28"/>
    <p:sldId id="354"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134"/>
    <a:srgbClr val="30222D"/>
    <a:srgbClr val="3B2F31"/>
    <a:srgbClr val="332730"/>
    <a:srgbClr val="372A31"/>
    <a:srgbClr val="30242E"/>
    <a:srgbClr val="644922"/>
    <a:srgbClr val="FFFF53"/>
    <a:srgbClr val="FFFFB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75" autoAdjust="0"/>
    <p:restoredTop sz="94548" autoAdjust="0"/>
  </p:normalViewPr>
  <p:slideViewPr>
    <p:cSldViewPr>
      <p:cViewPr varScale="1">
        <p:scale>
          <a:sx n="75" d="100"/>
          <a:sy n="75" d="100"/>
        </p:scale>
        <p:origin x="240" y="53"/>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47481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You feel broken, Jesus will still accept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Listen to a song called, BROKEN THINGS</a:t>
            </a:r>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a:t>
            </a:fld>
            <a:endParaRPr lang="en-US"/>
          </a:p>
        </p:txBody>
      </p:sp>
    </p:spTree>
    <p:extLst>
      <p:ext uri="{BB962C8B-B14F-4D97-AF65-F5344CB8AC3E}">
        <p14:creationId xmlns:p14="http://schemas.microsoft.com/office/powerpoint/2010/main" val="358655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11</a:t>
            </a:fld>
            <a:endParaRPr lang="en-US"/>
          </a:p>
        </p:txBody>
      </p:sp>
    </p:spTree>
    <p:extLst>
      <p:ext uri="{BB962C8B-B14F-4D97-AF65-F5344CB8AC3E}">
        <p14:creationId xmlns:p14="http://schemas.microsoft.com/office/powerpoint/2010/main" val="87450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what we read about damaged goods before.? Know this: YOU CAN BE MENDED!</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3842883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Matthew West wrote a song called “Mended”. Let’s listen to him talk about it before he sings it</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13</a:t>
            </a:fld>
            <a:endParaRPr lang="en-US"/>
          </a:p>
        </p:txBody>
      </p:sp>
    </p:spTree>
    <p:extLst>
      <p:ext uri="{BB962C8B-B14F-4D97-AF65-F5344CB8AC3E}">
        <p14:creationId xmlns:p14="http://schemas.microsoft.com/office/powerpoint/2010/main" val="336664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chains do you have? </a:t>
            </a:r>
            <a:r>
              <a:rPr lang="en-US" i="1" u="sng" dirty="0"/>
              <a:t>Everybody</a:t>
            </a:r>
            <a:r>
              <a:rPr lang="en-US" dirty="0"/>
              <a:t> has chains… Christ can break  them ALL… </a:t>
            </a:r>
            <a:r>
              <a:rPr lang="en-US" i="1" u="sng" dirty="0"/>
              <a:t>if we turn our lives over to him</a:t>
            </a:r>
          </a:p>
          <a:p>
            <a:r>
              <a:rPr lang="en-US" i="0" u="none" dirty="0"/>
              <a:t>Remember: THERE IS POWER IN THE NAME OF JESUS. </a:t>
            </a:r>
            <a:br>
              <a:rPr lang="en-US" i="0" u="none" dirty="0"/>
            </a:br>
            <a:r>
              <a:rPr lang="en-US" i="0" u="none" dirty="0"/>
              <a:t>(Listen with me to this song)</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31725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253220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31556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you order something and it comes damaged, what do you do? You reject it and send it back</a:t>
            </a:r>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170155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be, you had to fill out a form of some kind, get a return authorization and sometimes even pay the return shipping costs.</a:t>
            </a:r>
          </a:p>
          <a:p>
            <a:r>
              <a:rPr lang="en-US" dirty="0"/>
              <a:t>Now in the age of the Internet, it’s much easier:</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2085376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familiar?</a:t>
            </a:r>
          </a:p>
          <a:p>
            <a:endParaRPr lang="en-US" dirty="0"/>
          </a:p>
          <a:p>
            <a:r>
              <a:rPr lang="en-US" dirty="0"/>
              <a:t>But there is a another opinion out there, about what to do with  damaged goods:</a:t>
            </a:r>
          </a:p>
          <a:p>
            <a:endParaRPr lang="en-US" dirty="0"/>
          </a:p>
          <a:p>
            <a:r>
              <a:rPr lang="en-US" dirty="0"/>
              <a:t>Let’s read about it:</a:t>
            </a:r>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265147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what the Bible says about damaged goods: </a:t>
            </a:r>
          </a:p>
          <a:p>
            <a:r>
              <a:rPr lang="en-US" dirty="0"/>
              <a:t>But a </a:t>
            </a:r>
            <a:r>
              <a:rPr lang="en-US" i="1" u="sng" dirty="0"/>
              <a:t>different </a:t>
            </a:r>
            <a:r>
              <a:rPr lang="en-US" i="1" dirty="0"/>
              <a:t> </a:t>
            </a:r>
            <a:r>
              <a:rPr lang="en-US" dirty="0"/>
              <a:t>kind of damaged goods…</a:t>
            </a:r>
          </a:p>
          <a:p>
            <a:endParaRPr lang="en-US" dirty="0"/>
          </a:p>
          <a:p>
            <a:r>
              <a:rPr lang="en-US" dirty="0"/>
              <a:t>Not merchandise – but </a:t>
            </a:r>
            <a:r>
              <a:rPr lang="en-US" b="1" i="1" dirty="0"/>
              <a:t>Mankind,  </a:t>
            </a:r>
            <a:endParaRPr lang="en-US" dirty="0"/>
          </a:p>
          <a:p>
            <a:r>
              <a:rPr lang="en-US" dirty="0"/>
              <a:t>Not stuff – but </a:t>
            </a:r>
            <a:r>
              <a:rPr lang="en-US" b="1" i="1" dirty="0"/>
              <a:t>Souls,</a:t>
            </a:r>
          </a:p>
          <a:p>
            <a:endParaRPr lang="en-US" dirty="0"/>
          </a:p>
          <a:p>
            <a:r>
              <a:rPr lang="en-US" dirty="0"/>
              <a:t>The apostle Paul told the people of the church at Corinth, (in the book of 1st Corinthians, chapter 1) that no matter how broken their lives had been, no matter how rejected they felt by the society </a:t>
            </a:r>
            <a:r>
              <a:rPr lang="en-US" i="1" u="sng" dirty="0"/>
              <a:t>around</a:t>
            </a:r>
            <a:r>
              <a:rPr lang="en-US" dirty="0"/>
              <a:t> them, there was a </a:t>
            </a:r>
            <a:r>
              <a:rPr lang="en-US" b="1" i="1" dirty="0"/>
              <a:t>Savior</a:t>
            </a:r>
            <a:r>
              <a:rPr lang="en-US" dirty="0"/>
              <a:t> who was </a:t>
            </a:r>
            <a:r>
              <a:rPr lang="en-US" u="sng" dirty="0"/>
              <a:t>going to accept them.</a:t>
            </a:r>
            <a:endParaRPr lang="en-US" b="1"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368077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145518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384515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tile tx="0" ty="0" sx="100000" sy="100000" flip="none" algn="tl"/>
        </a:blip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youtu.be/WdUu6ZsdV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IgoEEAI0IFU"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S7P2vb8zm68"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7.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u531QMmRQxE"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8.wdp"/><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mailto:info@ckbrazos.org" TargetMode="Externa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14.xml"/><Relationship Id="rId5" Type="http://schemas.microsoft.com/office/2007/relationships/hdphoto" Target="../media/hdphoto12.wdp"/><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HCJfal9DBY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4.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64" y="4986130"/>
            <a:ext cx="9127436" cy="1871870"/>
          </a:xfrm>
          <a:prstGeom prst="rect">
            <a:avLst/>
          </a:prstGeom>
          <a:noFill/>
          <a:effectLst>
            <a:softEdge rad="292100"/>
          </a:effectLst>
        </p:spPr>
        <p:txBody>
          <a:bodyPr wrap="square" lIns="0" tIns="0" rIns="0" bIns="0">
            <a:noAutofit/>
          </a:bodyPr>
          <a:lstStyle/>
          <a:p>
            <a:pPr marL="0" marR="0" algn="ctr">
              <a:lnSpc>
                <a:spcPts val="7200"/>
              </a:lnSpc>
              <a:spcBef>
                <a:spcPts val="0"/>
              </a:spcBef>
              <a:spcAft>
                <a:spcPts val="0"/>
              </a:spcAft>
            </a:pPr>
            <a:endParaRPr lang="en-US" sz="60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E16E68-27B7-445B-89E5-0F7B2727E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3" y="0"/>
            <a:ext cx="9139429" cy="6858000"/>
          </a:xfrm>
          <a:prstGeom prst="rect">
            <a:avLst/>
          </a:prstGeom>
        </p:spPr>
      </p:pic>
    </p:spTree>
    <p:extLst>
      <p:ext uri="{BB962C8B-B14F-4D97-AF65-F5344CB8AC3E}">
        <p14:creationId xmlns:p14="http://schemas.microsoft.com/office/powerpoint/2010/main" val="35301270"/>
      </p:ext>
    </p:extLst>
  </p:cSld>
  <p:clrMapOvr>
    <a:masterClrMapping/>
  </p:clrMapOvr>
  <mc:AlternateContent xmlns:mc="http://schemas.openxmlformats.org/markup-compatibility/2006">
    <mc:Choice xmlns:p14="http://schemas.microsoft.com/office/powerpoint/2010/main" Requires="p14">
      <p:transition spd="med" p14:dur="700" advTm="1499">
        <p:fade/>
      </p:transition>
    </mc:Choice>
    <mc:Fallback>
      <p:transition spd="med" advTm="149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F3B3B-342A-460E-BABB-0958A72D64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B7DCB73C-DE2D-4705-9E2A-7E56C415C0A8}"/>
              </a:ext>
            </a:extLst>
          </p:cNvPr>
          <p:cNvSpPr/>
          <p:nvPr/>
        </p:nvSpPr>
        <p:spPr>
          <a:xfrm>
            <a:off x="411701" y="5410200"/>
            <a:ext cx="8382000" cy="1323439"/>
          </a:xfrm>
          <a:prstGeom prst="rect">
            <a:avLst/>
          </a:prstGeom>
          <a:noFill/>
        </p:spPr>
        <p:txBody>
          <a:bodyPr wrap="square">
            <a:spAutoFit/>
          </a:bodyPr>
          <a:lstStyle/>
          <a:p>
            <a:pPr marL="0" indent="0" algn="ctr">
              <a:buNone/>
            </a:pPr>
            <a:r>
              <a:rPr lang="en-US" sz="4000" b="1" dirty="0">
                <a:effectLst>
                  <a:glow rad="127000">
                    <a:srgbClr val="413134"/>
                  </a:glow>
                </a:effectLst>
              </a:rPr>
              <a:t>Jesus is in the business of accepting </a:t>
            </a:r>
            <a:r>
              <a:rPr lang="en-US" sz="4000" b="1" i="1" u="sng" dirty="0">
                <a:effectLst>
                  <a:glow rad="127000">
                    <a:srgbClr val="413134"/>
                  </a:glow>
                </a:effectLst>
              </a:rPr>
              <a:t>damaged goods</a:t>
            </a:r>
          </a:p>
        </p:txBody>
      </p:sp>
    </p:spTree>
    <p:extLst>
      <p:ext uri="{BB962C8B-B14F-4D97-AF65-F5344CB8AC3E}">
        <p14:creationId xmlns:p14="http://schemas.microsoft.com/office/powerpoint/2010/main" val="2953717958"/>
      </p:ext>
    </p:extLst>
  </p:cSld>
  <p:clrMapOvr>
    <a:masterClrMapping/>
  </p:clrMapOvr>
  <mc:AlternateContent xmlns:mc="http://schemas.openxmlformats.org/markup-compatibility/2006">
    <mc:Choice xmlns:p14="http://schemas.microsoft.com/office/powerpoint/2010/main" Requires="p14">
      <p:transition spd="med" p14:dur="700" advTm="5283">
        <p:fade/>
      </p:transition>
    </mc:Choice>
    <mc:Fallback>
      <p:transition spd="med" advTm="5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421038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“Broken Things”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endParaRPr lang="en-US" sz="2400" dirty="0">
              <a:highlight>
                <a:srgbClr val="FFFF00"/>
              </a:highlight>
            </a:endParaRPr>
          </a:p>
          <a:p>
            <a:pPr algn="ctr"/>
            <a:endParaRPr lang="en-US" sz="2400" b="1" u="sng" dirty="0">
              <a:solidFill>
                <a:srgbClr val="999900"/>
              </a:solidFill>
              <a:highlight>
                <a:srgbClr val="FFFF00"/>
              </a:highlight>
              <a:latin typeface="Trebuchet MS" panose="020B0603020202020204" pitchFamily="34" charset="0"/>
            </a:endParaRPr>
          </a:p>
          <a:p>
            <a:pPr marL="0" marR="0" lvl="0" indent="0" algn="ctr" defTabSz="914400" rtl="0" eaLnBrk="0" fontAlgn="base" latinLnBrk="0" hangingPunct="0">
              <a:lnSpc>
                <a:spcPct val="100000"/>
              </a:lnSpc>
              <a:spcBef>
                <a:spcPct val="20000"/>
              </a:spcBef>
              <a:spcAft>
                <a:spcPct val="0"/>
              </a:spcAft>
              <a:buClr>
                <a:srgbClr val="990000"/>
              </a:buClr>
              <a:buSzPct val="75000"/>
              <a:buFont typeface="Wingdings" pitchFamily="2" charset="2"/>
              <a:buNone/>
              <a:tabLst/>
              <a:defRPr/>
            </a:pPr>
            <a:r>
              <a:rPr kumimoji="0" lang="en-US" sz="2800" b="1" i="0" u="none" strike="noStrike" kern="0" cap="none" spc="0" normalizeH="0" baseline="0" noProof="0" dirty="0">
                <a:ln>
                  <a:noFill/>
                </a:ln>
                <a:solidFill>
                  <a:srgbClr val="C00000"/>
                </a:solidFill>
                <a:effectLst/>
                <a:highlight>
                  <a:srgbClr val="FFFF00"/>
                </a:highlight>
                <a:uLnTx/>
                <a:uFillTx/>
                <a:latin typeface="Arial"/>
                <a:ea typeface="+mn-ea"/>
                <a:cs typeface="+mn-cs"/>
                <a:hlinkClick r:id="rId4">
                  <a:extLst>
                    <a:ext uri="{A12FA001-AC4F-418D-AE19-62706E023703}">
                      <ahyp:hlinkClr xmlns:ahyp="http://schemas.microsoft.com/office/drawing/2018/hyperlinkcolor" val="tx"/>
                    </a:ext>
                  </a:extLst>
                </a:hlinkClick>
              </a:rPr>
              <a:t>https://youtu.be/WdUu6ZsdVfM</a:t>
            </a:r>
            <a:r>
              <a:rPr kumimoji="0" lang="en-US" sz="2800" b="1" i="0" u="none" strike="noStrike" kern="0" cap="none" spc="0" normalizeH="0" baseline="0" noProof="0" dirty="0">
                <a:ln>
                  <a:noFill/>
                </a:ln>
                <a:solidFill>
                  <a:srgbClr val="C00000"/>
                </a:solidFill>
                <a:effectLst/>
                <a:highlight>
                  <a:srgbClr val="FFFF00"/>
                </a:highlight>
                <a:uLnTx/>
                <a:uFillTx/>
                <a:latin typeface="Arial"/>
                <a:ea typeface="+mn-ea"/>
                <a:cs typeface="+mn-cs"/>
              </a:rPr>
              <a:t> </a:t>
            </a:r>
          </a:p>
          <a:p>
            <a:pPr algn="ctr"/>
            <a:endParaRPr lang="en-US" b="1" dirty="0"/>
          </a:p>
          <a:p>
            <a:pPr algn="ctr"/>
            <a:endParaRPr lang="en-US" b="1" dirty="0"/>
          </a:p>
        </p:txBody>
      </p:sp>
    </p:spTree>
    <p:extLst>
      <p:ext uri="{BB962C8B-B14F-4D97-AF65-F5344CB8AC3E}">
        <p14:creationId xmlns:p14="http://schemas.microsoft.com/office/powerpoint/2010/main" val="3756760635"/>
      </p:ext>
    </p:extLst>
  </p:cSld>
  <p:clrMapOvr>
    <a:masterClrMapping/>
  </p:clrMapOvr>
  <mc:AlternateContent xmlns:mc="http://schemas.openxmlformats.org/markup-compatibility/2006">
    <mc:Choice xmlns:p14="http://schemas.microsoft.com/office/powerpoint/2010/main" Requires="p14">
      <p:transition spd="med" p14:dur="700" advTm="3326">
        <p:fade/>
      </p:transition>
    </mc:Choice>
    <mc:Fallback>
      <p:transition spd="med" advTm="332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D702BB-5DEE-4307-A933-9258A57A9505}"/>
              </a:ext>
            </a:extLst>
          </p:cNvPr>
          <p:cNvSpPr/>
          <p:nvPr/>
        </p:nvSpPr>
        <p:spPr>
          <a:xfrm>
            <a:off x="5791200" y="1"/>
            <a:ext cx="3200401" cy="6858000"/>
          </a:xfrm>
          <a:prstGeom prst="rect">
            <a:avLst/>
          </a:prstGeom>
        </p:spPr>
        <p:txBody>
          <a:bodyPr wrap="square" lIns="91440" tIns="0" rIns="0" bIns="914400">
            <a:noAutofit/>
          </a:bodyPr>
          <a:lstStyle/>
          <a:p>
            <a:pPr marL="0" indent="0">
              <a:buNone/>
            </a:pPr>
            <a:r>
              <a:rPr lang="en-US" sz="4000" b="1" dirty="0">
                <a:effectLst>
                  <a:glow rad="127000">
                    <a:srgbClr val="413134"/>
                  </a:glow>
                </a:effectLst>
                <a:latin typeface="+mj-lt"/>
              </a:rPr>
              <a:t>Jesus is in the business of accepting </a:t>
            </a:r>
            <a:r>
              <a:rPr lang="en-US" sz="4000" b="1" u="sng" dirty="0">
                <a:effectLst>
                  <a:glow rad="127000">
                    <a:srgbClr val="413134"/>
                  </a:glow>
                </a:effectLst>
                <a:latin typeface="+mj-lt"/>
              </a:rPr>
              <a:t>damaged goods!</a:t>
            </a:r>
          </a:p>
        </p:txBody>
      </p:sp>
      <p:pic>
        <p:nvPicPr>
          <p:cNvPr id="1026" name="Picture 2">
            <a:extLst>
              <a:ext uri="{FF2B5EF4-FFF2-40B4-BE49-F238E27FC236}">
                <a16:creationId xmlns:a16="http://schemas.microsoft.com/office/drawing/2014/main" id="{457FCD6D-B2FC-E4C2-07CB-0805F0DEC4C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saturation sat="120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762000" y="10886"/>
            <a:ext cx="4872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12947"/>
      </p:ext>
    </p:extLst>
  </p:cSld>
  <p:clrMapOvr>
    <a:masterClrMapping/>
  </p:clrMapOvr>
  <mc:AlternateContent xmlns:mc="http://schemas.openxmlformats.org/markup-compatibility/2006">
    <mc:Choice xmlns:p14="http://schemas.microsoft.com/office/powerpoint/2010/main" Requires="p14">
      <p:transition spd="med" p14:dur="700" advTm="13040">
        <p:fade/>
      </p:transition>
    </mc:Choice>
    <mc:Fallback>
      <p:transition spd="med" advTm="1304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3E770-1825-402D-B5F3-597F1476D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2199">
            <a:off x="-95897" y="256891"/>
            <a:ext cx="9306375" cy="3385113"/>
          </a:xfrm>
          <a:prstGeom prst="rect">
            <a:avLst/>
          </a:prstGeom>
          <a:effectLst>
            <a:softEdge rad="114300"/>
          </a:effectLst>
        </p:spPr>
      </p:pic>
      <p:sp>
        <p:nvSpPr>
          <p:cNvPr id="6" name="TextBox 5">
            <a:extLst>
              <a:ext uri="{FF2B5EF4-FFF2-40B4-BE49-F238E27FC236}">
                <a16:creationId xmlns:a16="http://schemas.microsoft.com/office/drawing/2014/main" id="{36C92C28-5A13-4443-8CAB-E3BAEDE1A6F6}"/>
              </a:ext>
            </a:extLst>
          </p:cNvPr>
          <p:cNvSpPr txBox="1"/>
          <p:nvPr/>
        </p:nvSpPr>
        <p:spPr>
          <a:xfrm>
            <a:off x="480590" y="4572000"/>
            <a:ext cx="8153400" cy="1323439"/>
          </a:xfrm>
          <a:prstGeom prst="rect">
            <a:avLst/>
          </a:prstGeom>
          <a:noFill/>
        </p:spPr>
        <p:txBody>
          <a:bodyPr wrap="square" rtlCol="0">
            <a:spAutoFit/>
          </a:bodyPr>
          <a:lstStyle/>
          <a:p>
            <a:pPr marL="0" indent="0" algn="ctr">
              <a:buNone/>
            </a:pPr>
            <a:r>
              <a:rPr lang="en-US" sz="4000" b="1" dirty="0">
                <a:effectLst>
                  <a:glow rad="127000">
                    <a:srgbClr val="413134"/>
                  </a:glow>
                </a:effectLst>
                <a:latin typeface="+mn-lt"/>
              </a:rPr>
              <a:t>Jesus is in the business of accepting </a:t>
            </a:r>
            <a:r>
              <a:rPr lang="en-US" sz="4000" b="1" i="1" u="sng" dirty="0">
                <a:effectLst>
                  <a:glow rad="127000">
                    <a:srgbClr val="413134"/>
                  </a:glow>
                </a:effectLst>
                <a:latin typeface="+mn-lt"/>
              </a:rPr>
              <a:t>damaged goods</a:t>
            </a:r>
          </a:p>
        </p:txBody>
      </p:sp>
      <p:sp>
        <p:nvSpPr>
          <p:cNvPr id="2" name="Rectangle: Rounded Corners 1">
            <a:extLst>
              <a:ext uri="{FF2B5EF4-FFF2-40B4-BE49-F238E27FC236}">
                <a16:creationId xmlns:a16="http://schemas.microsoft.com/office/drawing/2014/main" id="{3C347BD4-F03A-43FA-B26A-4695ED65A44C}"/>
              </a:ext>
            </a:extLst>
          </p:cNvPr>
          <p:cNvSpPr/>
          <p:nvPr/>
        </p:nvSpPr>
        <p:spPr bwMode="auto">
          <a:xfrm rot="579348">
            <a:off x="806915" y="1688659"/>
            <a:ext cx="7500750" cy="1014815"/>
          </a:xfrm>
          <a:prstGeom prst="roundRect">
            <a:avLst/>
          </a:prstGeom>
          <a:solidFill>
            <a:srgbClr val="FFFF53">
              <a:alpha val="6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5000" b="1" i="0" u="none" strike="noStrike" cap="none" normalizeH="0" baseline="0" dirty="0">
                <a:ln>
                  <a:noFill/>
                </a:ln>
                <a:solidFill>
                  <a:srgbClr val="FF0000"/>
                </a:solidFill>
                <a:effectLst/>
                <a:latin typeface="Verdana" pitchFamily="34" charset="0"/>
              </a:rPr>
              <a:t>You can be Mended</a:t>
            </a:r>
          </a:p>
        </p:txBody>
      </p:sp>
    </p:spTree>
    <p:custDataLst>
      <p:tags r:id="rId1"/>
    </p:custDataLst>
    <p:extLst>
      <p:ext uri="{BB962C8B-B14F-4D97-AF65-F5344CB8AC3E}">
        <p14:creationId xmlns:p14="http://schemas.microsoft.com/office/powerpoint/2010/main" val="3983705908"/>
      </p:ext>
    </p:extLst>
  </p:cSld>
  <p:clrMapOvr>
    <a:masterClrMapping/>
  </p:clrMapOvr>
  <mc:AlternateContent xmlns:mc="http://schemas.openxmlformats.org/markup-compatibility/2006">
    <mc:Choice xmlns:p14="http://schemas.microsoft.com/office/powerpoint/2010/main" Requires="p14">
      <p:transition spd="med" p14:dur="700" advTm="5889">
        <p:fade/>
      </p:transition>
    </mc:Choice>
    <mc:Fallback>
      <p:transition spd="med" advTm="58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3970318"/>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r>
              <a:rPr lang="en-US" sz="3600" b="1" dirty="0">
                <a:solidFill>
                  <a:schemeClr val="accent2">
                    <a:lumMod val="75000"/>
                  </a:schemeClr>
                </a:solidFill>
              </a:rPr>
              <a:t>“Matthew West Testimony Story”</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endParaRPr lang="en-US" sz="2400" dirty="0">
              <a:highlight>
                <a:srgbClr val="FFFF00"/>
              </a:highlight>
            </a:endParaRPr>
          </a:p>
          <a:p>
            <a:pPr algn="ctr"/>
            <a:r>
              <a:rPr lang="en-US" sz="2400" b="1" u="sng" dirty="0">
                <a:solidFill>
                  <a:srgbClr val="C0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https://youtu.be/IgoEEAI0IFU</a:t>
            </a:r>
            <a:endParaRPr lang="en-US" sz="2400" b="1" u="sng" dirty="0">
              <a:solidFill>
                <a:srgbClr val="C00000"/>
              </a:solidFill>
              <a:highlight>
                <a:srgbClr val="FFFF00"/>
              </a:highlight>
              <a:latin typeface="Trebuchet MS" panose="020B0603020202020204" pitchFamily="34" charset="0"/>
            </a:endParaRPr>
          </a:p>
          <a:p>
            <a:pPr algn="ctr"/>
            <a:endParaRPr lang="en-US" b="1" dirty="0"/>
          </a:p>
        </p:txBody>
      </p:sp>
    </p:spTree>
    <p:extLst>
      <p:ext uri="{BB962C8B-B14F-4D97-AF65-F5344CB8AC3E}">
        <p14:creationId xmlns:p14="http://schemas.microsoft.com/office/powerpoint/2010/main" val="1629030000"/>
      </p:ext>
    </p:extLst>
  </p:cSld>
  <p:clrMapOvr>
    <a:masterClrMapping/>
  </p:clrMapOvr>
  <mc:AlternateContent xmlns:mc="http://schemas.openxmlformats.org/markup-compatibility/2006">
    <mc:Choice xmlns:p14="http://schemas.microsoft.com/office/powerpoint/2010/main" Requires="p14">
      <p:transition spd="med" p14:dur="700" advTm="4802">
        <p:fade/>
      </p:transition>
    </mc:Choice>
    <mc:Fallback>
      <p:transition spd="med" advTm="480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4524315"/>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“Mended”</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C0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https://youtu.be/S7P2vb8zm68</a:t>
            </a:r>
            <a:endParaRPr lang="en-US" sz="2400" b="1" u="sng" dirty="0">
              <a:solidFill>
                <a:srgbClr val="C00000"/>
              </a:solidFill>
              <a:highlight>
                <a:srgbClr val="FFFF00"/>
              </a:highlight>
              <a:latin typeface="Trebuchet MS" panose="020B0603020202020204" pitchFamily="34" charset="0"/>
            </a:endParaRPr>
          </a:p>
          <a:p>
            <a:pPr algn="ct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007139927"/>
      </p:ext>
    </p:extLst>
  </p:cSld>
  <p:clrMapOvr>
    <a:masterClrMapping/>
  </p:clrMapOvr>
  <mc:AlternateContent xmlns:mc="http://schemas.openxmlformats.org/markup-compatibility/2006">
    <mc:Choice xmlns:p14="http://schemas.microsoft.com/office/powerpoint/2010/main" Requires="p14">
      <p:transition spd="med" p14:dur="700" advTm="5035">
        <p:fade/>
      </p:transition>
    </mc:Choice>
    <mc:Fallback>
      <p:transition spd="med" advTm="503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0D825-65C4-446C-BE70-7CBC5C04CF9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5000"/>
                    </a14:imgEffect>
                    <a14:imgEffect>
                      <a14:brightnessContrast contrast="10000"/>
                    </a14:imgEffect>
                  </a14:imgLayer>
                </a14:imgProps>
              </a:ext>
              <a:ext uri="{28A0092B-C50C-407E-A947-70E740481C1C}">
                <a14:useLocalDpi xmlns:a14="http://schemas.microsoft.com/office/drawing/2010/main" val="0"/>
              </a:ext>
            </a:extLst>
          </a:blip>
          <a:srcRect l="1724" t="6861" r="7635" b="14824"/>
          <a:stretch/>
        </p:blipFill>
        <p:spPr>
          <a:xfrm>
            <a:off x="1141696" y="-34507"/>
            <a:ext cx="7087903" cy="6968707"/>
          </a:xfrm>
          <a:prstGeom prst="rect">
            <a:avLst/>
          </a:prstGeom>
          <a:effectLst>
            <a:softEdge rad="76200"/>
          </a:effectLst>
        </p:spPr>
      </p:pic>
    </p:spTree>
    <p:custDataLst>
      <p:tags r:id="rId1"/>
    </p:custDataLst>
    <p:extLst>
      <p:ext uri="{BB962C8B-B14F-4D97-AF65-F5344CB8AC3E}">
        <p14:creationId xmlns:p14="http://schemas.microsoft.com/office/powerpoint/2010/main" val="1466533358"/>
      </p:ext>
    </p:extLst>
  </p:cSld>
  <p:clrMapOvr>
    <a:masterClrMapping/>
  </p:clrMapOvr>
  <mc:AlternateContent xmlns:mc="http://schemas.openxmlformats.org/markup-compatibility/2006">
    <mc:Choice xmlns:p14="http://schemas.microsoft.com/office/powerpoint/2010/main" Requires="p14">
      <p:transition spd="med" p14:dur="700" advTm="8421">
        <p:fade/>
      </p:transition>
    </mc:Choice>
    <mc:Fallback>
      <p:transition spd="med" advTm="842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4708981"/>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r>
              <a:rPr lang="en-US" sz="3600" b="1" dirty="0">
                <a:solidFill>
                  <a:schemeClr val="accent2">
                    <a:lumMod val="75000"/>
                  </a:schemeClr>
                </a:solidFill>
              </a:rPr>
              <a:t>“There is Power in the Name of Jesus”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C0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https://youtu.be/u531QMmRQxE</a:t>
            </a:r>
            <a:endParaRPr lang="en-US" sz="2400" b="1" u="sng" dirty="0">
              <a:solidFill>
                <a:srgbClr val="C00000"/>
              </a:solidFill>
              <a:highlight>
                <a:srgbClr val="FFFF00"/>
              </a:highlight>
              <a:latin typeface="Trebuchet MS" panose="020B0603020202020204" pitchFamily="34" charset="0"/>
            </a:endParaRPr>
          </a:p>
          <a:p>
            <a:pPr algn="ctr"/>
            <a:r>
              <a:rPr lang="en-US" sz="2400" b="1" u="sng" dirty="0">
                <a:solidFill>
                  <a:srgbClr val="C00000"/>
                </a:solidFill>
                <a:highlight>
                  <a:srgbClr val="FFFF00"/>
                </a:highlight>
                <a:latin typeface="Trebuchet MS" panose="020B0603020202020204" pitchFamily="34" charset="0"/>
              </a:rPr>
              <a:t> </a:t>
            </a:r>
            <a:endParaRPr lang="en-US" b="1" dirty="0"/>
          </a:p>
          <a:p>
            <a:pPr algn="ctr"/>
            <a:endParaRPr lang="en-US" b="1" dirty="0"/>
          </a:p>
        </p:txBody>
      </p:sp>
    </p:spTree>
    <p:extLst>
      <p:ext uri="{BB962C8B-B14F-4D97-AF65-F5344CB8AC3E}">
        <p14:creationId xmlns:p14="http://schemas.microsoft.com/office/powerpoint/2010/main" val="274407776"/>
      </p:ext>
    </p:extLst>
  </p:cSld>
  <p:clrMapOvr>
    <a:masterClrMapping/>
  </p:clrMapOvr>
  <mc:AlternateContent xmlns:mc="http://schemas.openxmlformats.org/markup-compatibility/2006">
    <mc:Choice xmlns:p14="http://schemas.microsoft.com/office/powerpoint/2010/main" Requires="p14">
      <p:transition spd="med" p14:dur="700" advTm="3597">
        <p:fade/>
      </p:transition>
    </mc:Choice>
    <mc:Fallback>
      <p:transition spd="med" advTm="359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mc:AlternateContent xmlns:mc="http://schemas.openxmlformats.org/markup-compatibility/2006">
    <mc:Choice xmlns:p14="http://schemas.microsoft.com/office/powerpoint/2010/main" Requires="p14">
      <p:transition spd="med" p14:dur="700" advTm="12821">
        <p:fade/>
      </p:transition>
    </mc:Choice>
    <mc:Fallback>
      <p:transition spd="med" advTm="128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mc:AlternateContent xmlns:mc="http://schemas.openxmlformats.org/markup-compatibility/2006">
    <mc:Choice xmlns:p14="http://schemas.microsoft.com/office/powerpoint/2010/main" Requires="p14">
      <p:transition spd="med" p14:dur="700" advTm="3110">
        <p:fade/>
      </p:transition>
    </mc:Choice>
    <mc:Fallback>
      <p:transition spd="med" advTm="311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1295400" y="1002324"/>
            <a:ext cx="229819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3467817" y="31242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buFont typeface="Wingdings" pitchFamily="2" charset="2"/>
              <a:buNone/>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info@ckusa.org</a:t>
            </a:r>
            <a:r>
              <a:rPr lang="en-US" sz="2400" b="1" dirty="0">
                <a:latin typeface="Arial" charset="0"/>
              </a:rPr>
              <a:t> </a:t>
            </a:r>
          </a:p>
        </p:txBody>
      </p:sp>
    </p:spTree>
    <p:custDataLst>
      <p:tags r:id="rId1"/>
    </p:custDataLst>
    <p:extLst>
      <p:ext uri="{BB962C8B-B14F-4D97-AF65-F5344CB8AC3E}">
        <p14:creationId xmlns:p14="http://schemas.microsoft.com/office/powerpoint/2010/main" val="1350664653"/>
      </p:ext>
    </p:extLst>
  </p:cSld>
  <p:clrMapOvr>
    <a:masterClrMapping/>
  </p:clrMapOvr>
  <mc:AlternateContent xmlns:mc="http://schemas.openxmlformats.org/markup-compatibility/2006">
    <mc:Choice xmlns:p14="http://schemas.microsoft.com/office/powerpoint/2010/main" Requires="p14">
      <p:transition spd="med" p14:dur="700" advTm="2502">
        <p:fade/>
      </p:transition>
    </mc:Choice>
    <mc:Fallback>
      <p:transition spd="med" advTm="250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mc:AlternateContent xmlns:mc="http://schemas.openxmlformats.org/markup-compatibility/2006">
    <mc:Choice xmlns:p14="http://schemas.microsoft.com/office/powerpoint/2010/main" Requires="p14">
      <p:transition spd="med" p14:dur="700" advTm="8902">
        <p:fade/>
      </p:transition>
    </mc:Choice>
    <mc:Fallback>
      <p:transition spd="med" advTm="89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3">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mc:AlternateContent xmlns:mc="http://schemas.openxmlformats.org/markup-compatibility/2006">
    <mc:Choice xmlns:p14="http://schemas.microsoft.com/office/powerpoint/2010/main" Requires="p14">
      <p:transition spd="med" p14:dur="700" advTm="6266">
        <p:fade/>
      </p:transition>
    </mc:Choice>
    <mc:Fallback>
      <p:transition spd="med" advTm="62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mc:AlternateContent xmlns:mc="http://schemas.openxmlformats.org/markup-compatibility/2006">
    <mc:Choice xmlns:p14="http://schemas.microsoft.com/office/powerpoint/2010/main" Requires="p14">
      <p:transition spd="med" p14:dur="700" advTm="17526">
        <p:fade/>
      </p:transition>
    </mc:Choice>
    <mc:Fallback>
      <p:transition spd="med" advTm="175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0"/>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mc:AlternateContent xmlns:mc="http://schemas.openxmlformats.org/markup-compatibility/2006">
    <mc:Choice xmlns:p14="http://schemas.microsoft.com/office/powerpoint/2010/main" Requires="p14">
      <p:transition spd="med" p14:dur="700" advTm="20728">
        <p:fade/>
      </p:transition>
    </mc:Choice>
    <mc:Fallback>
      <p:transition spd="med" advTm="207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30615"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mc:AlternateContent xmlns:mc="http://schemas.openxmlformats.org/markup-compatibility/2006">
    <mc:Choice xmlns:p14="http://schemas.microsoft.com/office/powerpoint/2010/main" Requires="p14">
      <p:transition spd="med" p14:dur="700" advTm="4495">
        <p:fade/>
      </p:transition>
    </mc:Choice>
    <mc:Fallback>
      <p:transition spd="med" advTm="4495">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mc:AlternateContent xmlns:mc="http://schemas.openxmlformats.org/markup-compatibility/2006">
    <mc:Choice xmlns:p14="http://schemas.microsoft.com/office/powerpoint/2010/main" Requires="p14">
      <p:transition spd="med" p14:dur="700" advTm="3386">
        <p:fade/>
      </p:transition>
    </mc:Choice>
    <mc:Fallback>
      <p:transition spd="med" advTm="338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mc:AlternateContent xmlns:mc="http://schemas.openxmlformats.org/markup-compatibility/2006">
    <mc:Choice xmlns:p14="http://schemas.microsoft.com/office/powerpoint/2010/main" Requires="p14">
      <p:transition spd="med" p14:dur="700" advTm="5629">
        <p:fade/>
      </p:transition>
    </mc:Choice>
    <mc:Fallback>
      <p:transition spd="med" advTm="56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4117612"/>
            <a:ext cx="6400800" cy="2740387"/>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mc:AlternateContent xmlns:mc="http://schemas.openxmlformats.org/markup-compatibility/2006">
    <mc:Choice xmlns:p14="http://schemas.microsoft.com/office/powerpoint/2010/main" Requires="p14">
      <p:transition spd="med" p14:dur="700" advTm="11170">
        <p:fade/>
      </p:transition>
    </mc:Choice>
    <mc:Fallback>
      <p:transition spd="med" advTm="111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mc:AlternateContent xmlns:mc="http://schemas.openxmlformats.org/markup-compatibility/2006">
    <mc:Choice xmlns:p14="http://schemas.microsoft.com/office/powerpoint/2010/main" Requires="p14">
      <p:transition spd="med" p14:dur="700" advTm="1360">
        <p:fade/>
      </p:transition>
    </mc:Choice>
    <mc:Fallback>
      <p:transition spd="med" advTm="136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9144000" cy="6858000"/>
          </a:xfrm>
          <a:prstGeom prst="rect">
            <a:avLst/>
          </a:prstGeom>
        </p:spPr>
      </p:pic>
      <p:sp>
        <p:nvSpPr>
          <p:cNvPr id="8" name="TextBox 7"/>
          <p:cNvSpPr txBox="1"/>
          <p:nvPr/>
        </p:nvSpPr>
        <p:spPr>
          <a:xfrm>
            <a:off x="685800" y="1166842"/>
            <a:ext cx="7315200" cy="3847207"/>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“Never Too Broken”</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800" b="1" u="sng" dirty="0">
                <a:solidFill>
                  <a:srgbClr val="FF0000"/>
                </a:solidFill>
                <a:highlight>
                  <a:srgbClr val="FFFF00"/>
                </a:highlight>
                <a:latin typeface="Trebuchet MS" panose="020B0603020202020204" pitchFamily="34" charset="0"/>
                <a:hlinkClick r:id="rId4">
                  <a:extLst>
                    <a:ext uri="{A12FA001-AC4F-418D-AE19-62706E023703}">
                      <ahyp:hlinkClr xmlns:ahyp="http://schemas.microsoft.com/office/drawing/2018/hyperlinkcolor" val="tx"/>
                    </a:ext>
                  </a:extLst>
                </a:hlinkClick>
              </a:rPr>
              <a:t>https://youtu.be/HCJfal9DBYM</a:t>
            </a:r>
            <a:endParaRPr lang="en-US" sz="2800" b="1" u="sng" dirty="0">
              <a:solidFill>
                <a:srgbClr val="FF0000"/>
              </a:solidFill>
              <a:highlight>
                <a:srgbClr val="FFFF00"/>
              </a:highlight>
              <a:latin typeface="Trebuchet MS" panose="020B0603020202020204" pitchFamily="34" charset="0"/>
            </a:endParaRPr>
          </a:p>
          <a:p>
            <a:pPr algn="ctr"/>
            <a:endParaRPr lang="en-US" b="1" dirty="0"/>
          </a:p>
        </p:txBody>
      </p:sp>
    </p:spTree>
    <p:extLst>
      <p:ext uri="{BB962C8B-B14F-4D97-AF65-F5344CB8AC3E}">
        <p14:creationId xmlns:p14="http://schemas.microsoft.com/office/powerpoint/2010/main" val="1326848930"/>
      </p:ext>
    </p:extLst>
  </p:cSld>
  <p:clrMapOvr>
    <a:masterClrMapping/>
  </p:clrMapOvr>
  <mc:AlternateContent xmlns:mc="http://schemas.openxmlformats.org/markup-compatibility/2006">
    <mc:Choice xmlns:p14="http://schemas.microsoft.com/office/powerpoint/2010/main" Requires="p14">
      <p:transition spd="med" p14:dur="700" advTm="2766">
        <p:fade/>
      </p:transition>
    </mc:Choice>
    <mc:Fallback>
      <p:transition spd="med" advTm="276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64" y="4986130"/>
            <a:ext cx="9127436" cy="1871870"/>
          </a:xfrm>
          <a:prstGeom prst="rect">
            <a:avLst/>
          </a:prstGeom>
          <a:noFill/>
          <a:effectLst>
            <a:softEdge rad="292100"/>
          </a:effectLst>
        </p:spPr>
        <p:txBody>
          <a:bodyPr wrap="square" lIns="0" tIns="0" rIns="0" bIns="0">
            <a:noAutofit/>
          </a:bodyPr>
          <a:lstStyle/>
          <a:p>
            <a:pPr marL="0" marR="0" algn="ctr">
              <a:lnSpc>
                <a:spcPts val="7200"/>
              </a:lnSpc>
              <a:spcBef>
                <a:spcPts val="0"/>
              </a:spcBef>
              <a:spcAft>
                <a:spcPts val="0"/>
              </a:spcAft>
            </a:pPr>
            <a:endParaRPr lang="en-US" sz="60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E16E68-27B7-445B-89E5-0F7B2727EC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5000"/>
                    </a14:imgEffect>
                  </a14:imgLayer>
                </a14:imgProps>
              </a:ext>
              <a:ext uri="{28A0092B-C50C-407E-A947-70E740481C1C}">
                <a14:useLocalDpi xmlns:a14="http://schemas.microsoft.com/office/drawing/2010/main" val="0"/>
              </a:ext>
            </a:extLst>
          </a:blip>
          <a:srcRect l="3918" t="9312" r="1576" b="14496"/>
          <a:stretch/>
        </p:blipFill>
        <p:spPr>
          <a:xfrm>
            <a:off x="16564" y="0"/>
            <a:ext cx="9127436" cy="6858000"/>
          </a:xfrm>
          <a:prstGeom prst="rect">
            <a:avLst/>
          </a:prstGeom>
        </p:spPr>
      </p:pic>
    </p:spTree>
    <p:extLst>
      <p:ext uri="{BB962C8B-B14F-4D97-AF65-F5344CB8AC3E}">
        <p14:creationId xmlns:p14="http://schemas.microsoft.com/office/powerpoint/2010/main" val="655444455"/>
      </p:ext>
    </p:extLst>
  </p:cSld>
  <p:clrMapOvr>
    <a:masterClrMapping/>
  </p:clrMapOvr>
  <mc:AlternateContent xmlns:mc="http://schemas.openxmlformats.org/markup-compatibility/2006">
    <mc:Choice xmlns:p14="http://schemas.microsoft.com/office/powerpoint/2010/main" Requires="p14">
      <p:transition spd="med" p14:dur="700" advTm="1032">
        <p:fade/>
      </p:transition>
    </mc:Choice>
    <mc:Fallback>
      <p:transition spd="med" advTm="103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BD43AC-A5B6-42A0-A8C6-4B82E9045ED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0620" t="5443" r="10174" b="33322"/>
          <a:stretch/>
        </p:blipFill>
        <p:spPr>
          <a:xfrm>
            <a:off x="228600" y="0"/>
            <a:ext cx="6096000" cy="6858000"/>
          </a:xfrm>
          <a:prstGeom prst="rect">
            <a:avLst/>
          </a:prstGeom>
        </p:spPr>
      </p:pic>
      <p:sp>
        <p:nvSpPr>
          <p:cNvPr id="2" name="Rectangle 1">
            <a:extLst>
              <a:ext uri="{FF2B5EF4-FFF2-40B4-BE49-F238E27FC236}">
                <a16:creationId xmlns:a16="http://schemas.microsoft.com/office/drawing/2014/main" id="{57371E26-63AB-9F9D-1E86-C31A2A484290}"/>
              </a:ext>
            </a:extLst>
          </p:cNvPr>
          <p:cNvSpPr/>
          <p:nvPr/>
        </p:nvSpPr>
        <p:spPr>
          <a:xfrm>
            <a:off x="6477001" y="103049"/>
            <a:ext cx="2666999" cy="2385268"/>
          </a:xfrm>
          <a:prstGeom prst="rect">
            <a:avLst/>
          </a:prstGeom>
        </p:spPr>
        <p:txBody>
          <a:bodyPr wrap="square" lIns="0" tIns="0" rIns="0" bIns="0">
            <a:spAutoFit/>
          </a:bodyPr>
          <a:lstStyle/>
          <a:p>
            <a:r>
              <a:rPr lang="en-US" sz="3100" b="1" dirty="0">
                <a:effectLst>
                  <a:glow rad="127000">
                    <a:srgbClr val="644922"/>
                  </a:glow>
                </a:effectLst>
                <a:latin typeface="+mn-lt"/>
              </a:rPr>
              <a:t>In the past, you had to fill out a form to get a return authorized. </a:t>
            </a:r>
          </a:p>
        </p:txBody>
      </p:sp>
      <p:sp>
        <p:nvSpPr>
          <p:cNvPr id="4" name="Rectangle 3">
            <a:extLst>
              <a:ext uri="{FF2B5EF4-FFF2-40B4-BE49-F238E27FC236}">
                <a16:creationId xmlns:a16="http://schemas.microsoft.com/office/drawing/2014/main" id="{6B1F2D34-0963-67E8-3158-C3FDA6DD71DC}"/>
              </a:ext>
            </a:extLst>
          </p:cNvPr>
          <p:cNvSpPr/>
          <p:nvPr/>
        </p:nvSpPr>
        <p:spPr>
          <a:xfrm>
            <a:off x="6477001" y="2491532"/>
            <a:ext cx="2666999" cy="2385268"/>
          </a:xfrm>
          <a:prstGeom prst="rect">
            <a:avLst/>
          </a:prstGeom>
        </p:spPr>
        <p:txBody>
          <a:bodyPr wrap="square" lIns="0" tIns="0" rIns="0" bIns="0">
            <a:spAutoFit/>
          </a:bodyPr>
          <a:lstStyle/>
          <a:p>
            <a:r>
              <a:rPr lang="en-US" sz="3100" b="1" dirty="0">
                <a:effectLst>
                  <a:glow rad="127000">
                    <a:srgbClr val="644922"/>
                  </a:glow>
                </a:effectLst>
                <a:latin typeface="+mn-lt"/>
              </a:rPr>
              <a:t>Often, you were required to pay the shipping costs.</a:t>
            </a:r>
          </a:p>
        </p:txBody>
      </p:sp>
      <p:sp>
        <p:nvSpPr>
          <p:cNvPr id="6" name="Rectangle 5">
            <a:extLst>
              <a:ext uri="{FF2B5EF4-FFF2-40B4-BE49-F238E27FC236}">
                <a16:creationId xmlns:a16="http://schemas.microsoft.com/office/drawing/2014/main" id="{AF0AB12B-49DF-D5A0-1FA2-BCA9043EC38C}"/>
              </a:ext>
            </a:extLst>
          </p:cNvPr>
          <p:cNvSpPr/>
          <p:nvPr/>
        </p:nvSpPr>
        <p:spPr>
          <a:xfrm>
            <a:off x="6553202" y="4824965"/>
            <a:ext cx="2666999" cy="1908215"/>
          </a:xfrm>
          <a:prstGeom prst="rect">
            <a:avLst/>
          </a:prstGeom>
        </p:spPr>
        <p:txBody>
          <a:bodyPr wrap="square" lIns="0" tIns="0" rIns="0" bIns="0">
            <a:spAutoFit/>
          </a:bodyPr>
          <a:lstStyle/>
          <a:p>
            <a:r>
              <a:rPr lang="en-US" sz="3100" b="1" dirty="0">
                <a:effectLst>
                  <a:glow rad="127000">
                    <a:srgbClr val="644922"/>
                  </a:glow>
                </a:effectLst>
                <a:latin typeface="+mn-lt"/>
              </a:rPr>
              <a:t>Now, in the age of the Internet, it’s much easier.</a:t>
            </a:r>
          </a:p>
        </p:txBody>
      </p:sp>
    </p:spTree>
    <p:custDataLst>
      <p:tags r:id="rId1"/>
    </p:custDataLst>
    <p:extLst>
      <p:ext uri="{BB962C8B-B14F-4D97-AF65-F5344CB8AC3E}">
        <p14:creationId xmlns:p14="http://schemas.microsoft.com/office/powerpoint/2010/main" val="3402623867"/>
      </p:ext>
    </p:extLst>
  </p:cSld>
  <p:clrMapOvr>
    <a:masterClrMapping/>
  </p:clrMapOvr>
  <mc:AlternateContent xmlns:mc="http://schemas.openxmlformats.org/markup-compatibility/2006">
    <mc:Choice xmlns:p14="http://schemas.microsoft.com/office/powerpoint/2010/main" Requires="p14">
      <p:transition spd="med" p14:dur="700" advTm="13677">
        <p:fade/>
      </p:transition>
    </mc:Choice>
    <mc:Fallback>
      <p:transition spd="med" advTm="136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387F00-7263-47DF-8198-6D09B9C9EC01}"/>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0" y="-544286"/>
            <a:ext cx="9144000" cy="6487886"/>
          </a:xfrm>
          <a:prstGeom prst="rect">
            <a:avLst/>
          </a:prstGeom>
        </p:spPr>
      </p:pic>
      <p:sp>
        <p:nvSpPr>
          <p:cNvPr id="5" name="TextBox 4">
            <a:extLst>
              <a:ext uri="{FF2B5EF4-FFF2-40B4-BE49-F238E27FC236}">
                <a16:creationId xmlns:a16="http://schemas.microsoft.com/office/drawing/2014/main" id="{989F5AA2-4390-48E0-B5AE-6E47748064F6}"/>
              </a:ext>
            </a:extLst>
          </p:cNvPr>
          <p:cNvSpPr txBox="1"/>
          <p:nvPr/>
        </p:nvSpPr>
        <p:spPr>
          <a:xfrm>
            <a:off x="2743200" y="6073914"/>
            <a:ext cx="4229100" cy="707886"/>
          </a:xfrm>
          <a:prstGeom prst="rect">
            <a:avLst/>
          </a:prstGeom>
          <a:noFill/>
        </p:spPr>
        <p:txBody>
          <a:bodyPr wrap="square" rtlCol="0">
            <a:spAutoFit/>
          </a:bodyPr>
          <a:lstStyle/>
          <a:p>
            <a:r>
              <a:rPr lang="en-US" sz="4000" b="1" dirty="0">
                <a:effectLst>
                  <a:glow rad="127000">
                    <a:srgbClr val="644922"/>
                  </a:glow>
                </a:effectLst>
              </a:rPr>
              <a:t>Send it back!</a:t>
            </a:r>
          </a:p>
        </p:txBody>
      </p:sp>
    </p:spTree>
    <p:custDataLst>
      <p:tags r:id="rId1"/>
    </p:custDataLst>
    <p:extLst>
      <p:ext uri="{BB962C8B-B14F-4D97-AF65-F5344CB8AC3E}">
        <p14:creationId xmlns:p14="http://schemas.microsoft.com/office/powerpoint/2010/main" val="931541624"/>
      </p:ext>
    </p:extLst>
  </p:cSld>
  <p:clrMapOvr>
    <a:masterClrMapping/>
  </p:clrMapOvr>
  <mc:AlternateContent xmlns:mc="http://schemas.openxmlformats.org/markup-compatibility/2006">
    <mc:Choice xmlns:p14="http://schemas.microsoft.com/office/powerpoint/2010/main" Requires="p14">
      <p:transition spd="med" p14:dur="700" advTm="4385">
        <p:fade/>
      </p:transition>
    </mc:Choice>
    <mc:Fallback>
      <p:transition spd="med" advTm="43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3E770-1825-402D-B5F3-597F1476D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2199">
            <a:off x="-95897" y="256891"/>
            <a:ext cx="9306375" cy="3385113"/>
          </a:xfrm>
          <a:prstGeom prst="rect">
            <a:avLst/>
          </a:prstGeom>
          <a:effectLst>
            <a:softEdge rad="114300"/>
          </a:effectLst>
        </p:spPr>
      </p:pic>
      <p:sp>
        <p:nvSpPr>
          <p:cNvPr id="6" name="TextBox 5">
            <a:extLst>
              <a:ext uri="{FF2B5EF4-FFF2-40B4-BE49-F238E27FC236}">
                <a16:creationId xmlns:a16="http://schemas.microsoft.com/office/drawing/2014/main" id="{36C92C28-5A13-4443-8CAB-E3BAEDE1A6F6}"/>
              </a:ext>
            </a:extLst>
          </p:cNvPr>
          <p:cNvSpPr txBox="1"/>
          <p:nvPr/>
        </p:nvSpPr>
        <p:spPr>
          <a:xfrm rot="454140">
            <a:off x="431083" y="4440970"/>
            <a:ext cx="8511010" cy="1323439"/>
          </a:xfrm>
          <a:prstGeom prst="rect">
            <a:avLst/>
          </a:prstGeom>
          <a:noFill/>
          <a:effectLst>
            <a:glow>
              <a:srgbClr val="413134">
                <a:alpha val="40000"/>
              </a:srgbClr>
            </a:glow>
          </a:effectLst>
        </p:spPr>
        <p:txBody>
          <a:bodyPr wrap="square" rtlCol="0">
            <a:spAutoFit/>
          </a:bodyPr>
          <a:lstStyle/>
          <a:p>
            <a:pPr marL="0" indent="0" algn="ctr">
              <a:buNone/>
            </a:pPr>
            <a:r>
              <a:rPr lang="en-US" sz="4000" b="1" dirty="0">
                <a:effectLst>
                  <a:glow rad="127000">
                    <a:srgbClr val="644922"/>
                  </a:glow>
                </a:effectLst>
                <a:latin typeface="+mn-lt"/>
              </a:rPr>
              <a:t>Have YOU ever felt, deep inside, that you were “damaged goods?”</a:t>
            </a:r>
            <a:endParaRPr lang="en-US" sz="4000" b="1" i="1" u="sng" dirty="0">
              <a:effectLst>
                <a:glow rad="127000">
                  <a:srgbClr val="644922"/>
                </a:glow>
              </a:effectLst>
              <a:latin typeface="+mn-lt"/>
            </a:endParaRPr>
          </a:p>
        </p:txBody>
      </p:sp>
    </p:spTree>
    <p:custDataLst>
      <p:tags r:id="rId1"/>
    </p:custDataLst>
    <p:extLst>
      <p:ext uri="{BB962C8B-B14F-4D97-AF65-F5344CB8AC3E}">
        <p14:creationId xmlns:p14="http://schemas.microsoft.com/office/powerpoint/2010/main" val="4156239452"/>
      </p:ext>
    </p:extLst>
  </p:cSld>
  <p:clrMapOvr>
    <a:masterClrMapping/>
  </p:clrMapOvr>
  <mc:AlternateContent xmlns:mc="http://schemas.openxmlformats.org/markup-compatibility/2006">
    <mc:Choice xmlns:p14="http://schemas.microsoft.com/office/powerpoint/2010/main" Requires="p14">
      <p:transition spd="med" p14:dur="700" advTm="8188">
        <p:fade/>
      </p:transition>
    </mc:Choice>
    <mc:Fallback>
      <p:transition spd="med" advTm="81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2A3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EF35B-BE8A-4104-BB65-7BBEBF9BBE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9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0" y="26960"/>
            <a:ext cx="5123281" cy="6831040"/>
          </a:xfrm>
          <a:prstGeom prst="rect">
            <a:avLst/>
          </a:prstGeom>
          <a:effectLst>
            <a:softEdge rad="114300"/>
          </a:effectLst>
        </p:spPr>
      </p:pic>
      <p:sp>
        <p:nvSpPr>
          <p:cNvPr id="4" name="Rectangle 3">
            <a:extLst>
              <a:ext uri="{FF2B5EF4-FFF2-40B4-BE49-F238E27FC236}">
                <a16:creationId xmlns:a16="http://schemas.microsoft.com/office/drawing/2014/main" id="{C40CC750-4050-42CF-8072-4A66F4F08C38}"/>
              </a:ext>
            </a:extLst>
          </p:cNvPr>
          <p:cNvSpPr/>
          <p:nvPr/>
        </p:nvSpPr>
        <p:spPr>
          <a:xfrm>
            <a:off x="5145052" y="7221"/>
            <a:ext cx="4184772" cy="1815882"/>
          </a:xfrm>
          <a:prstGeom prst="rect">
            <a:avLst/>
          </a:prstGeom>
        </p:spPr>
        <p:txBody>
          <a:bodyPr wrap="square">
            <a:spAutoFit/>
          </a:bodyPr>
          <a:lstStyle/>
          <a:p>
            <a:r>
              <a:rPr lang="en-US" sz="2800" b="1" dirty="0">
                <a:latin typeface="+mn-lt"/>
              </a:rPr>
              <a:t>Brothers and sisters, God chose you to be his. </a:t>
            </a:r>
            <a:r>
              <a:rPr lang="en-US" sz="2800" b="1" dirty="0"/>
              <a:t>Think about that!</a:t>
            </a:r>
            <a:endParaRPr lang="en-US" sz="2800" b="1" dirty="0">
              <a:latin typeface="+mn-lt"/>
            </a:endParaRPr>
          </a:p>
        </p:txBody>
      </p:sp>
      <p:sp>
        <p:nvSpPr>
          <p:cNvPr id="6" name="Rectangle 5">
            <a:extLst>
              <a:ext uri="{FF2B5EF4-FFF2-40B4-BE49-F238E27FC236}">
                <a16:creationId xmlns:a16="http://schemas.microsoft.com/office/drawing/2014/main" id="{F7B1B94D-5CDF-48EF-A4A1-6E09AA11BE74}"/>
              </a:ext>
            </a:extLst>
          </p:cNvPr>
          <p:cNvSpPr/>
          <p:nvPr/>
        </p:nvSpPr>
        <p:spPr>
          <a:xfrm>
            <a:off x="5166823" y="1739205"/>
            <a:ext cx="4184772" cy="1384995"/>
          </a:xfrm>
          <a:prstGeom prst="rect">
            <a:avLst/>
          </a:prstGeom>
        </p:spPr>
        <p:txBody>
          <a:bodyPr wrap="square">
            <a:spAutoFit/>
          </a:bodyPr>
          <a:lstStyle/>
          <a:p>
            <a:r>
              <a:rPr lang="en-US" sz="2800" b="1" dirty="0">
                <a:latin typeface="+mj-lt"/>
              </a:rPr>
              <a:t>Not many of you were wise in the way the world judges wisdom. </a:t>
            </a:r>
          </a:p>
        </p:txBody>
      </p:sp>
      <p:sp>
        <p:nvSpPr>
          <p:cNvPr id="7" name="Rectangle 6">
            <a:extLst>
              <a:ext uri="{FF2B5EF4-FFF2-40B4-BE49-F238E27FC236}">
                <a16:creationId xmlns:a16="http://schemas.microsoft.com/office/drawing/2014/main" id="{CDB12BE9-5DF5-4F57-8B4E-A8348E22CD60}"/>
              </a:ext>
            </a:extLst>
          </p:cNvPr>
          <p:cNvSpPr/>
          <p:nvPr/>
        </p:nvSpPr>
        <p:spPr>
          <a:xfrm>
            <a:off x="5123281" y="3041988"/>
            <a:ext cx="4080974" cy="2246769"/>
          </a:xfrm>
          <a:prstGeom prst="rect">
            <a:avLst/>
          </a:prstGeom>
        </p:spPr>
        <p:txBody>
          <a:bodyPr wrap="square">
            <a:spAutoFit/>
          </a:bodyPr>
          <a:lstStyle/>
          <a:p>
            <a:r>
              <a:rPr lang="en-US" sz="2800" b="1" dirty="0">
                <a:latin typeface="+mj-lt"/>
              </a:rPr>
              <a:t>Not many of you had great influence, and not many of you came from important families… but…</a:t>
            </a:r>
          </a:p>
        </p:txBody>
      </p:sp>
      <p:sp>
        <p:nvSpPr>
          <p:cNvPr id="12" name="Rectangle 11">
            <a:extLst>
              <a:ext uri="{FF2B5EF4-FFF2-40B4-BE49-F238E27FC236}">
                <a16:creationId xmlns:a16="http://schemas.microsoft.com/office/drawing/2014/main" id="{56B278A0-8A8F-45AC-A102-0FC1604DA174}"/>
              </a:ext>
            </a:extLst>
          </p:cNvPr>
          <p:cNvSpPr/>
          <p:nvPr/>
        </p:nvSpPr>
        <p:spPr>
          <a:xfrm>
            <a:off x="5123282" y="5155304"/>
            <a:ext cx="4080973" cy="1384995"/>
          </a:xfrm>
          <a:prstGeom prst="rect">
            <a:avLst/>
          </a:prstGeom>
        </p:spPr>
        <p:txBody>
          <a:bodyPr wrap="square">
            <a:spAutoFit/>
          </a:bodyPr>
          <a:lstStyle/>
          <a:p>
            <a:r>
              <a:rPr lang="en-US" sz="2800" b="1" dirty="0">
                <a:latin typeface="+mj-lt"/>
              </a:rPr>
              <a:t>God chose the foolish things of the world to shame the wise. </a:t>
            </a:r>
          </a:p>
        </p:txBody>
      </p:sp>
    </p:spTree>
    <p:custDataLst>
      <p:tags r:id="rId1"/>
    </p:custDataLst>
    <p:extLst>
      <p:ext uri="{BB962C8B-B14F-4D97-AF65-F5344CB8AC3E}">
        <p14:creationId xmlns:p14="http://schemas.microsoft.com/office/powerpoint/2010/main" val="754009897"/>
      </p:ext>
    </p:extLst>
  </p:cSld>
  <p:clrMapOvr>
    <a:masterClrMapping/>
  </p:clrMapOvr>
  <mc:AlternateContent xmlns:mc="http://schemas.openxmlformats.org/markup-compatibility/2006">
    <mc:Choice xmlns:p14="http://schemas.microsoft.com/office/powerpoint/2010/main" Requires="p14">
      <p:transition spd="med" p14:dur="700" advTm="18748">
        <p:fade/>
      </p:transition>
    </mc:Choice>
    <mc:Fallback>
      <p:transition spd="med" advTm="187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313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61340-46EE-99F3-D5BD-BA75948FA37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9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0" y="26960"/>
            <a:ext cx="5123281" cy="6831040"/>
          </a:xfrm>
          <a:prstGeom prst="rect">
            <a:avLst/>
          </a:prstGeom>
          <a:effectLst>
            <a:softEdge rad="114300"/>
          </a:effectLst>
        </p:spPr>
      </p:pic>
      <p:sp>
        <p:nvSpPr>
          <p:cNvPr id="4" name="Rectangle 3">
            <a:extLst>
              <a:ext uri="{FF2B5EF4-FFF2-40B4-BE49-F238E27FC236}">
                <a16:creationId xmlns:a16="http://schemas.microsoft.com/office/drawing/2014/main" id="{C40CC750-4050-42CF-8072-4A66F4F08C38}"/>
              </a:ext>
            </a:extLst>
          </p:cNvPr>
          <p:cNvSpPr/>
          <p:nvPr/>
        </p:nvSpPr>
        <p:spPr>
          <a:xfrm>
            <a:off x="4953000" y="76200"/>
            <a:ext cx="4190999" cy="1384995"/>
          </a:xfrm>
          <a:prstGeom prst="rect">
            <a:avLst/>
          </a:prstGeom>
        </p:spPr>
        <p:txBody>
          <a:bodyPr wrap="square">
            <a:spAutoFit/>
          </a:bodyPr>
          <a:lstStyle/>
          <a:p>
            <a:r>
              <a:rPr lang="en-US" sz="2800" b="1" dirty="0">
                <a:latin typeface="+mj-lt"/>
              </a:rPr>
              <a:t>He chose the weak things of the world to shame the strong.</a:t>
            </a:r>
          </a:p>
        </p:txBody>
      </p:sp>
      <p:sp>
        <p:nvSpPr>
          <p:cNvPr id="6" name="Rectangle 5">
            <a:extLst>
              <a:ext uri="{FF2B5EF4-FFF2-40B4-BE49-F238E27FC236}">
                <a16:creationId xmlns:a16="http://schemas.microsoft.com/office/drawing/2014/main" id="{F7B1B94D-5CDF-48EF-A4A1-6E09AA11BE74}"/>
              </a:ext>
            </a:extLst>
          </p:cNvPr>
          <p:cNvSpPr/>
          <p:nvPr/>
        </p:nvSpPr>
        <p:spPr>
          <a:xfrm>
            <a:off x="4961940" y="1472081"/>
            <a:ext cx="4343399" cy="2246769"/>
          </a:xfrm>
          <a:prstGeom prst="rect">
            <a:avLst/>
          </a:prstGeom>
        </p:spPr>
        <p:txBody>
          <a:bodyPr wrap="square">
            <a:spAutoFit/>
          </a:bodyPr>
          <a:lstStyle/>
          <a:p>
            <a:r>
              <a:rPr lang="en-US" sz="2800" b="1" dirty="0">
                <a:latin typeface="+mj-lt"/>
              </a:rPr>
              <a:t>And God chose what the world thinks is not important—what the world hates and thinks is nothing.</a:t>
            </a:r>
          </a:p>
        </p:txBody>
      </p:sp>
      <p:sp>
        <p:nvSpPr>
          <p:cNvPr id="7" name="Rectangle 6">
            <a:extLst>
              <a:ext uri="{FF2B5EF4-FFF2-40B4-BE49-F238E27FC236}">
                <a16:creationId xmlns:a16="http://schemas.microsoft.com/office/drawing/2014/main" id="{CDB12BE9-5DF5-4F57-8B4E-A8348E22CD60}"/>
              </a:ext>
            </a:extLst>
          </p:cNvPr>
          <p:cNvSpPr/>
          <p:nvPr/>
        </p:nvSpPr>
        <p:spPr>
          <a:xfrm>
            <a:off x="4961940" y="3763409"/>
            <a:ext cx="4182058" cy="1815882"/>
          </a:xfrm>
          <a:prstGeom prst="rect">
            <a:avLst/>
          </a:prstGeom>
        </p:spPr>
        <p:txBody>
          <a:bodyPr wrap="square">
            <a:spAutoFit/>
          </a:bodyPr>
          <a:lstStyle/>
          <a:p>
            <a:r>
              <a:rPr lang="en-US" sz="2800" b="1" dirty="0">
                <a:latin typeface="+mj-lt"/>
              </a:rPr>
              <a:t>God did this so that no one can stand before him and boast about </a:t>
            </a:r>
            <a:r>
              <a:rPr lang="en-US" sz="2800" b="1" i="1" dirty="0">
                <a:latin typeface="+mj-lt"/>
              </a:rPr>
              <a:t>anything.</a:t>
            </a:r>
          </a:p>
        </p:txBody>
      </p:sp>
    </p:spTree>
    <p:custDataLst>
      <p:tags r:id="rId1"/>
    </p:custDataLst>
    <p:extLst>
      <p:ext uri="{BB962C8B-B14F-4D97-AF65-F5344CB8AC3E}">
        <p14:creationId xmlns:p14="http://schemas.microsoft.com/office/powerpoint/2010/main" val="3336489677"/>
      </p:ext>
    </p:extLst>
  </p:cSld>
  <p:clrMapOvr>
    <a:masterClrMapping/>
  </p:clrMapOvr>
  <mc:AlternateContent xmlns:mc="http://schemas.openxmlformats.org/markup-compatibility/2006">
    <mc:Choice xmlns:p14="http://schemas.microsoft.com/office/powerpoint/2010/main" Requires="p14">
      <p:transition spd="med" p14:dur="700" advTm="12563">
        <p:fade/>
      </p:transition>
    </mc:Choice>
    <mc:Fallback>
      <p:transition spd="med" advTm="125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10.xml><?xml version="1.0" encoding="utf-8"?>
<p:tagLst xmlns:a="http://schemas.openxmlformats.org/drawingml/2006/main" xmlns:r="http://schemas.openxmlformats.org/officeDocument/2006/relationships" xmlns:p="http://schemas.openxmlformats.org/presentationml/2006/main">
  <p:tag name="TIMING" val="|0.6|3.9"/>
</p:tagLst>
</file>

<file path=ppt/tags/tag11.xml><?xml version="1.0" encoding="utf-8"?>
<p:tagLst xmlns:a="http://schemas.openxmlformats.org/drawingml/2006/main" xmlns:r="http://schemas.openxmlformats.org/officeDocument/2006/relationships" xmlns:p="http://schemas.openxmlformats.org/presentationml/2006/main">
  <p:tag name="TIMING" val="|3.1"/>
</p:tagLst>
</file>

<file path=ppt/tags/tag12.xml><?xml version="1.0" encoding="utf-8"?>
<p:tagLst xmlns:a="http://schemas.openxmlformats.org/drawingml/2006/main" xmlns:r="http://schemas.openxmlformats.org/officeDocument/2006/relationships" xmlns:p="http://schemas.openxmlformats.org/presentationml/2006/main">
  <p:tag name="TIMING" val="|1.3|2.7|3.1|3.4|3.4"/>
</p:tagLst>
</file>

<file path=ppt/tags/tag13.xml><?xml version="1.0" encoding="utf-8"?>
<p:tagLst xmlns:a="http://schemas.openxmlformats.org/drawingml/2006/main" xmlns:r="http://schemas.openxmlformats.org/officeDocument/2006/relationships" xmlns:p="http://schemas.openxmlformats.org/presentationml/2006/main">
  <p:tag name="TIMING" val="|2|3.8|2.8|1.6|2|1.9|1.8|2.2"/>
</p:tagLst>
</file>

<file path=ppt/tags/tag14.xml><?xml version="1.0" encoding="utf-8"?>
<p:tagLst xmlns:a="http://schemas.openxmlformats.org/drawingml/2006/main" xmlns:r="http://schemas.openxmlformats.org/officeDocument/2006/relationships" xmlns:p="http://schemas.openxmlformats.org/presentationml/2006/main">
  <p:tag name="TIMING" val="|1.3"/>
</p:tagLst>
</file>

<file path=ppt/tags/tag15.xml><?xml version="1.0" encoding="utf-8"?>
<p:tagLst xmlns:a="http://schemas.openxmlformats.org/drawingml/2006/main" xmlns:r="http://schemas.openxmlformats.org/officeDocument/2006/relationships" xmlns:p="http://schemas.openxmlformats.org/presentationml/2006/main">
  <p:tag name="TIMING" val="|4.2|1.7|2.8"/>
</p:tagLst>
</file>

<file path=ppt/tags/tag2.xml><?xml version="1.0" encoding="utf-8"?>
<p:tagLst xmlns:a="http://schemas.openxmlformats.org/drawingml/2006/main" xmlns:r="http://schemas.openxmlformats.org/officeDocument/2006/relationships" xmlns:p="http://schemas.openxmlformats.org/presentationml/2006/main">
  <p:tag name="TIMING" val="|3.5|4.6"/>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4.3|4.6|5.6"/>
</p:tagLst>
</file>

<file path=ppt/tags/tag6.xml><?xml version="1.0" encoding="utf-8"?>
<p:tagLst xmlns:a="http://schemas.openxmlformats.org/drawingml/2006/main" xmlns:r="http://schemas.openxmlformats.org/officeDocument/2006/relationships" xmlns:p="http://schemas.openxmlformats.org/presentationml/2006/main">
  <p:tag name="TIMING" val="|2.6|4.6"/>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1|4.9|3.5"/>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4609</TotalTime>
  <Words>1105</Words>
  <Application>Microsoft Office PowerPoint</Application>
  <PresentationFormat>On-screen Show (4:3)</PresentationFormat>
  <Paragraphs>129</Paragraphs>
  <Slides>28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Times New Roman</vt:lpstr>
      <vt:lpstr>Trebuchet MS</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493</cp:revision>
  <dcterms:created xsi:type="dcterms:W3CDTF">2012-08-28T02:53:07Z</dcterms:created>
  <dcterms:modified xsi:type="dcterms:W3CDTF">2022-10-23T17:21:17Z</dcterms:modified>
</cp:coreProperties>
</file>